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3"/>
  </p:sldMasterIdLst>
  <p:sldIdLst>
    <p:sldId id="256" r:id="rId4"/>
  </p:sldIdLst>
  <p:sldSz cx="42803763" cy="3027521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1pPr>
    <a:lvl2pPr marL="434975" indent="22225" algn="l" rtl="0" eaLnBrk="0" fontAlgn="base" hangingPunct="0">
      <a:spcBef>
        <a:spcPct val="0"/>
      </a:spcBef>
      <a:spcAft>
        <a:spcPct val="0"/>
      </a:spcAft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2pPr>
    <a:lvl3pPr marL="869950" indent="44450" algn="l" rtl="0" eaLnBrk="0" fontAlgn="base" hangingPunct="0">
      <a:spcBef>
        <a:spcPct val="0"/>
      </a:spcBef>
      <a:spcAft>
        <a:spcPct val="0"/>
      </a:spcAft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3pPr>
    <a:lvl4pPr marL="1304925" indent="66675" algn="l" rtl="0" eaLnBrk="0" fontAlgn="base" hangingPunct="0">
      <a:spcBef>
        <a:spcPct val="0"/>
      </a:spcBef>
      <a:spcAft>
        <a:spcPct val="0"/>
      </a:spcAft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4pPr>
    <a:lvl5pPr marL="1739900" indent="88900" algn="l" rtl="0" eaLnBrk="0" fontAlgn="base" hangingPunct="0">
      <a:spcBef>
        <a:spcPct val="0"/>
      </a:spcBef>
      <a:spcAft>
        <a:spcPct val="0"/>
      </a:spcAft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300" kern="1200" baseline="-25000">
        <a:solidFill>
          <a:schemeClr val="tx1"/>
        </a:solidFill>
        <a:latin typeface="News Gothic MT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>
          <p15:clr>
            <a:srgbClr val="A4A3A4"/>
          </p15:clr>
        </p15:guide>
        <p15:guide id="2" pos="13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3F5"/>
    <a:srgbClr val="339933"/>
    <a:srgbClr val="008080"/>
    <a:srgbClr val="CCFF99"/>
    <a:srgbClr val="336699"/>
    <a:srgbClr val="FFFF2D"/>
    <a:srgbClr val="FF2D2D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2721" autoAdjust="0"/>
    <p:restoredTop sz="50000" autoAdjust="0"/>
  </p:normalViewPr>
  <p:slideViewPr>
    <p:cSldViewPr>
      <p:cViewPr>
        <p:scale>
          <a:sx n="25" d="100"/>
          <a:sy n="25" d="100"/>
        </p:scale>
        <p:origin x="1168" y="184"/>
      </p:cViewPr>
      <p:guideLst>
        <p:guide orient="horz" pos="9536"/>
        <p:guide pos="13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902" y="9405523"/>
            <a:ext cx="36381960" cy="64883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0256" y="17155370"/>
            <a:ext cx="29963253" cy="7738167"/>
          </a:xfrm>
        </p:spPr>
        <p:txBody>
          <a:bodyPr/>
          <a:lstStyle>
            <a:lvl1pPr marL="0" indent="0" algn="ctr">
              <a:buNone/>
              <a:defRPr/>
            </a:lvl1pPr>
            <a:lvl2pPr marL="434980" indent="0" algn="ctr">
              <a:buNone/>
              <a:defRPr/>
            </a:lvl2pPr>
            <a:lvl3pPr marL="869960" indent="0" algn="ctr">
              <a:buNone/>
              <a:defRPr/>
            </a:lvl3pPr>
            <a:lvl4pPr marL="1304940" indent="0" algn="ctr">
              <a:buNone/>
              <a:defRPr/>
            </a:lvl4pPr>
            <a:lvl5pPr marL="1739920" indent="0" algn="ctr">
              <a:buNone/>
              <a:defRPr/>
            </a:lvl5pPr>
            <a:lvl6pPr marL="2174900" indent="0" algn="ctr">
              <a:buNone/>
              <a:defRPr/>
            </a:lvl6pPr>
            <a:lvl7pPr marL="2609880" indent="0" algn="ctr">
              <a:buNone/>
              <a:defRPr/>
            </a:lvl7pPr>
            <a:lvl8pPr marL="3044861" indent="0" algn="ctr">
              <a:buNone/>
              <a:defRPr/>
            </a:lvl8pPr>
            <a:lvl9pPr marL="347984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5B57AB-050C-864C-BA02-9B4513EBD8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8361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FCF6E-0CE4-AA4F-9177-63DD23434C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4107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497372" y="2690839"/>
            <a:ext cx="9095490" cy="24220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10902" y="2690839"/>
            <a:ext cx="27137846" cy="24220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B7B53D-C9FD-734C-94C6-EF747503D66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668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2E89E4-D816-2140-9603-F935D60640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430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200" y="19454920"/>
            <a:ext cx="36383509" cy="6012410"/>
          </a:xfrm>
        </p:spPr>
        <p:txBody>
          <a:bodyPr anchor="t"/>
          <a:lstStyle>
            <a:lvl1pPr algn="l">
              <a:defRPr sz="3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81200" y="12832217"/>
            <a:ext cx="36383509" cy="6622703"/>
          </a:xfrm>
        </p:spPr>
        <p:txBody>
          <a:bodyPr anchor="b"/>
          <a:lstStyle>
            <a:lvl1pPr marL="0" indent="0">
              <a:buNone/>
              <a:defRPr sz="1900"/>
            </a:lvl1pPr>
            <a:lvl2pPr marL="434980" indent="0">
              <a:buNone/>
              <a:defRPr sz="1700"/>
            </a:lvl2pPr>
            <a:lvl3pPr marL="869960" indent="0">
              <a:buNone/>
              <a:defRPr sz="1500"/>
            </a:lvl3pPr>
            <a:lvl4pPr marL="1304940" indent="0">
              <a:buNone/>
              <a:defRPr sz="1300"/>
            </a:lvl4pPr>
            <a:lvl5pPr marL="1739920" indent="0">
              <a:buNone/>
              <a:defRPr sz="1300"/>
            </a:lvl5pPr>
            <a:lvl6pPr marL="2174900" indent="0">
              <a:buNone/>
              <a:defRPr sz="1300"/>
            </a:lvl6pPr>
            <a:lvl7pPr marL="2609880" indent="0">
              <a:buNone/>
              <a:defRPr sz="1300"/>
            </a:lvl7pPr>
            <a:lvl8pPr marL="3044861" indent="0">
              <a:buNone/>
              <a:defRPr sz="1300"/>
            </a:lvl8pPr>
            <a:lvl9pPr marL="3479841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00E7D1-6D00-F346-B21D-6503CC3826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480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10902" y="8745589"/>
            <a:ext cx="18116668" cy="18165712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76194" y="8745589"/>
            <a:ext cx="18116668" cy="18165712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3B2D5D-56D5-B84B-9A70-8C57D08CF1D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12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569" y="1211826"/>
            <a:ext cx="38524625" cy="5045869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9569" y="6777467"/>
            <a:ext cx="18912427" cy="282370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980" indent="0">
              <a:buNone/>
              <a:defRPr sz="1900" b="1"/>
            </a:lvl2pPr>
            <a:lvl3pPr marL="869960" indent="0">
              <a:buNone/>
              <a:defRPr sz="1700" b="1"/>
            </a:lvl3pPr>
            <a:lvl4pPr marL="1304940" indent="0">
              <a:buNone/>
              <a:defRPr sz="1500" b="1"/>
            </a:lvl4pPr>
            <a:lvl5pPr marL="1739920" indent="0">
              <a:buNone/>
              <a:defRPr sz="1500" b="1"/>
            </a:lvl5pPr>
            <a:lvl6pPr marL="2174900" indent="0">
              <a:buNone/>
              <a:defRPr sz="1500" b="1"/>
            </a:lvl6pPr>
            <a:lvl7pPr marL="2609880" indent="0">
              <a:buNone/>
              <a:defRPr sz="1500" b="1"/>
            </a:lvl7pPr>
            <a:lvl8pPr marL="3044861" indent="0">
              <a:buNone/>
              <a:defRPr sz="1500" b="1"/>
            </a:lvl8pPr>
            <a:lvl9pPr marL="347984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9569" y="9601167"/>
            <a:ext cx="18912427" cy="1744299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44028" y="6777467"/>
            <a:ext cx="18920167" cy="282370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4980" indent="0">
              <a:buNone/>
              <a:defRPr sz="1900" b="1"/>
            </a:lvl2pPr>
            <a:lvl3pPr marL="869960" indent="0">
              <a:buNone/>
              <a:defRPr sz="1700" b="1"/>
            </a:lvl3pPr>
            <a:lvl4pPr marL="1304940" indent="0">
              <a:buNone/>
              <a:defRPr sz="1500" b="1"/>
            </a:lvl4pPr>
            <a:lvl5pPr marL="1739920" indent="0">
              <a:buNone/>
              <a:defRPr sz="1500" b="1"/>
            </a:lvl5pPr>
            <a:lvl6pPr marL="2174900" indent="0">
              <a:buNone/>
              <a:defRPr sz="1500" b="1"/>
            </a:lvl6pPr>
            <a:lvl7pPr marL="2609880" indent="0">
              <a:buNone/>
              <a:defRPr sz="1500" b="1"/>
            </a:lvl7pPr>
            <a:lvl8pPr marL="3044861" indent="0">
              <a:buNone/>
              <a:defRPr sz="1500" b="1"/>
            </a:lvl8pPr>
            <a:lvl9pPr marL="3479841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44028" y="9601167"/>
            <a:ext cx="18920167" cy="17442997"/>
          </a:xfrm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E2933A-6083-3843-B7C6-ACB92DCF8A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47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F939F3-AC6A-E04D-B8BB-D61C16A32CC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06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814697-FAD0-0647-ACDA-E1662C56194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338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9569" y="1205986"/>
            <a:ext cx="14082141" cy="5129091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5701" y="1205986"/>
            <a:ext cx="23928493" cy="25838178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9569" y="6335077"/>
            <a:ext cx="14082141" cy="20709087"/>
          </a:xfrm>
        </p:spPr>
        <p:txBody>
          <a:bodyPr/>
          <a:lstStyle>
            <a:lvl1pPr marL="0" indent="0">
              <a:buNone/>
              <a:defRPr sz="1300"/>
            </a:lvl1pPr>
            <a:lvl2pPr marL="434980" indent="0">
              <a:buNone/>
              <a:defRPr sz="1100"/>
            </a:lvl2pPr>
            <a:lvl3pPr marL="869960" indent="0">
              <a:buNone/>
              <a:defRPr sz="1000"/>
            </a:lvl3pPr>
            <a:lvl4pPr marL="1304940" indent="0">
              <a:buNone/>
              <a:defRPr sz="900"/>
            </a:lvl4pPr>
            <a:lvl5pPr marL="1739920" indent="0">
              <a:buNone/>
              <a:defRPr sz="900"/>
            </a:lvl5pPr>
            <a:lvl6pPr marL="2174900" indent="0">
              <a:buNone/>
              <a:defRPr sz="900"/>
            </a:lvl6pPr>
            <a:lvl7pPr marL="2609880" indent="0">
              <a:buNone/>
              <a:defRPr sz="900"/>
            </a:lvl7pPr>
            <a:lvl8pPr marL="3044861" indent="0">
              <a:buNone/>
              <a:defRPr sz="900"/>
            </a:lvl8pPr>
            <a:lvl9pPr marL="3479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5556D6-1CFA-7049-825B-1CFAE75AC81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946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9526" y="21192358"/>
            <a:ext cx="25682567" cy="2502494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9526" y="2705439"/>
            <a:ext cx="25682567" cy="18164251"/>
          </a:xfrm>
        </p:spPr>
        <p:txBody>
          <a:bodyPr/>
          <a:lstStyle>
            <a:lvl1pPr marL="0" indent="0">
              <a:buNone/>
              <a:defRPr sz="3000"/>
            </a:lvl1pPr>
            <a:lvl2pPr marL="434980" indent="0">
              <a:buNone/>
              <a:defRPr sz="2700"/>
            </a:lvl2pPr>
            <a:lvl3pPr marL="869960" indent="0">
              <a:buNone/>
              <a:defRPr sz="2300"/>
            </a:lvl3pPr>
            <a:lvl4pPr marL="1304940" indent="0">
              <a:buNone/>
              <a:defRPr sz="1900"/>
            </a:lvl4pPr>
            <a:lvl5pPr marL="1739920" indent="0">
              <a:buNone/>
              <a:defRPr sz="1900"/>
            </a:lvl5pPr>
            <a:lvl6pPr marL="2174900" indent="0">
              <a:buNone/>
              <a:defRPr sz="1900"/>
            </a:lvl6pPr>
            <a:lvl7pPr marL="2609880" indent="0">
              <a:buNone/>
              <a:defRPr sz="1900"/>
            </a:lvl7pPr>
            <a:lvl8pPr marL="3044861" indent="0">
              <a:buNone/>
              <a:defRPr sz="1900"/>
            </a:lvl8pPr>
            <a:lvl9pPr marL="3479841" indent="0">
              <a:buNone/>
              <a:defRPr sz="1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9526" y="23694852"/>
            <a:ext cx="25682567" cy="3552256"/>
          </a:xfrm>
        </p:spPr>
        <p:txBody>
          <a:bodyPr/>
          <a:lstStyle>
            <a:lvl1pPr marL="0" indent="0">
              <a:buNone/>
              <a:defRPr sz="1300"/>
            </a:lvl1pPr>
            <a:lvl2pPr marL="434980" indent="0">
              <a:buNone/>
              <a:defRPr sz="1100"/>
            </a:lvl2pPr>
            <a:lvl3pPr marL="869960" indent="0">
              <a:buNone/>
              <a:defRPr sz="1000"/>
            </a:lvl3pPr>
            <a:lvl4pPr marL="1304940" indent="0">
              <a:buNone/>
              <a:defRPr sz="900"/>
            </a:lvl4pPr>
            <a:lvl5pPr marL="1739920" indent="0">
              <a:buNone/>
              <a:defRPr sz="900"/>
            </a:lvl5pPr>
            <a:lvl6pPr marL="2174900" indent="0">
              <a:buNone/>
              <a:defRPr sz="900"/>
            </a:lvl6pPr>
            <a:lvl7pPr marL="2609880" indent="0">
              <a:buNone/>
              <a:defRPr sz="900"/>
            </a:lvl7pPr>
            <a:lvl8pPr marL="3044861" indent="0">
              <a:buNone/>
              <a:defRPr sz="900"/>
            </a:lvl8pPr>
            <a:lvl9pPr marL="347984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8F64DB-1EB0-644F-B35D-084DC417EA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357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11513" y="2690813"/>
            <a:ext cx="36380737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17581" tIns="208790" rIns="417581" bIns="2087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11513" y="8745538"/>
            <a:ext cx="36380737" cy="1816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417581" tIns="208790" rIns="417581" bIns="2087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11513" y="27584400"/>
            <a:ext cx="891698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81" tIns="208790" rIns="417581" bIns="208790" numCol="1" anchor="t" anchorCtr="0" compatLnSpc="1">
            <a:prstTxWarp prst="textNoShape">
              <a:avLst/>
            </a:prstTxWarp>
          </a:bodyPr>
          <a:lstStyle>
            <a:lvl1pPr>
              <a:defRPr sz="6400" baseline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624050" y="27584400"/>
            <a:ext cx="13555663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81" tIns="208790" rIns="417581" bIns="208790" numCol="1" anchor="t" anchorCtr="0" compatLnSpc="1">
            <a:prstTxWarp prst="textNoShape">
              <a:avLst/>
            </a:prstTxWarp>
          </a:bodyPr>
          <a:lstStyle>
            <a:lvl1pPr algn="ctr">
              <a:defRPr sz="6400" baseline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675263" y="27584400"/>
            <a:ext cx="891698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581" tIns="208790" rIns="417581" bIns="208790" numCol="1" anchor="t" anchorCtr="0" compatLnSpc="1">
            <a:prstTxWarp prst="textNoShape">
              <a:avLst/>
            </a:prstTxWarp>
          </a:bodyPr>
          <a:lstStyle>
            <a:lvl1pPr algn="r">
              <a:defRPr sz="6400" baseline="0">
                <a:latin typeface="Arial" charset="0"/>
              </a:defRPr>
            </a:lvl1pPr>
          </a:lstStyle>
          <a:p>
            <a:fld id="{588FF3EB-A47E-D44A-95A3-D16DB040D29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512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512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2pPr>
      <a:lvl3pPr algn="ctr" defTabSz="417512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3pPr>
      <a:lvl4pPr algn="ctr" defTabSz="417512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4pPr>
      <a:lvl5pPr algn="ctr" defTabSz="4175125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5pPr>
      <a:lvl6pPr marL="43498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6pPr>
      <a:lvl7pPr marL="86996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7pPr>
      <a:lvl8pPr marL="130494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8pPr>
      <a:lvl9pPr marL="1739920" algn="ctr" defTabSz="4176111" rtl="0" fontAlgn="base">
        <a:spcBef>
          <a:spcPct val="0"/>
        </a:spcBef>
        <a:spcAft>
          <a:spcPct val="0"/>
        </a:spcAft>
        <a:defRPr sz="20100">
          <a:solidFill>
            <a:schemeClr val="tx2"/>
          </a:solidFill>
          <a:latin typeface="Arial" charset="0"/>
          <a:ea typeface="ＭＳ Ｐゴシック" pitchFamily="1" charset="-128"/>
        </a:defRPr>
      </a:lvl9pPr>
    </p:titleStyle>
    <p:bodyStyle>
      <a:lvl1pPr marL="1565275" indent="-1565275" algn="l" defTabSz="4175125" rtl="0" eaLnBrk="0" fontAlgn="base" hangingPunct="0">
        <a:spcBef>
          <a:spcPct val="20000"/>
        </a:spcBef>
        <a:spcAft>
          <a:spcPct val="0"/>
        </a:spcAft>
        <a:buChar char="•"/>
        <a:defRPr sz="14700">
          <a:solidFill>
            <a:schemeClr val="tx1"/>
          </a:solidFill>
          <a:latin typeface="+mn-lt"/>
          <a:ea typeface="+mn-ea"/>
          <a:cs typeface="+mn-cs"/>
        </a:defRPr>
      </a:lvl1pPr>
      <a:lvl2pPr marL="3390900" indent="-1304925" algn="l" defTabSz="4175125" rtl="0" eaLnBrk="0" fontAlgn="base" hangingPunct="0">
        <a:spcBef>
          <a:spcPct val="20000"/>
        </a:spcBef>
        <a:spcAft>
          <a:spcPct val="0"/>
        </a:spcAft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9700" indent="-1042988" algn="l" defTabSz="4175125" rtl="0" eaLnBrk="0" fontAlgn="base" hangingPunct="0">
        <a:spcBef>
          <a:spcPct val="20000"/>
        </a:spcBef>
        <a:spcAft>
          <a:spcPct val="0"/>
        </a:spcAft>
        <a:buChar char="•"/>
        <a:defRPr sz="10900">
          <a:solidFill>
            <a:schemeClr val="tx1"/>
          </a:solidFill>
          <a:latin typeface="+mn-lt"/>
          <a:ea typeface="+mn-ea"/>
        </a:defRPr>
      </a:lvl3pPr>
      <a:lvl4pPr marL="7305675" indent="-1042988" algn="l" defTabSz="4175125" rtl="0" eaLnBrk="0" fontAlgn="base" hangingPunct="0">
        <a:spcBef>
          <a:spcPct val="20000"/>
        </a:spcBef>
        <a:spcAft>
          <a:spcPct val="0"/>
        </a:spcAft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94825" indent="-1042988" algn="l" defTabSz="4175125" rtl="0" eaLnBrk="0" fontAlgn="base" hangingPunct="0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3085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265832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0081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135793" indent="-1043651" algn="l" defTabSz="4176111" rtl="0" fontAlgn="base">
        <a:spcBef>
          <a:spcPct val="20000"/>
        </a:spcBef>
        <a:spcAft>
          <a:spcPct val="0"/>
        </a:spcAft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49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996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494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992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7490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9880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4486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79841" algn="l" defTabSz="86996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hyperlink" Target="http://vis.stanford.edu/files/2010-Narrative-InfoVis.pdf" TargetMode="External"/><Relationship Id="rId12" Type="http://schemas.openxmlformats.org/officeDocument/2006/relationships/hyperlink" Target="http://www.nytimes.com/interactive/2012/09/06/us/politics/convention-word-counts.html?_r=0#Tax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hyperlink" Target="https://www.jasondavies.com/wordcloud/" TargetMode="External"/><Relationship Id="rId10" Type="http://schemas.openxmlformats.org/officeDocument/2006/relationships/hyperlink" Target="http://jonathanstray.com/a-full-text-visualization-of-the-iraq-war-lo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0" y="1135138"/>
            <a:ext cx="42803763" cy="1689100"/>
          </a:xfrm>
          <a:prstGeom prst="rect">
            <a:avLst/>
          </a:prstGeom>
          <a:solidFill>
            <a:srgbClr val="D5E3F5">
              <a:alpha val="86000"/>
            </a:srgbClr>
          </a:solidFill>
          <a:ln>
            <a:noFill/>
          </a:ln>
          <a:extLst/>
        </p:spPr>
        <p:txBody>
          <a:bodyPr/>
          <a:lstStyle/>
          <a:p>
            <a:endParaRPr lang="fr-CA" altLang="en-US" sz="2400"/>
          </a:p>
        </p:txBody>
      </p:sp>
      <p:sp>
        <p:nvSpPr>
          <p:cNvPr id="2050" name="Rectangle 1"/>
          <p:cNvSpPr>
            <a:spLocks noChangeArrowheads="1"/>
          </p:cNvSpPr>
          <p:nvPr/>
        </p:nvSpPr>
        <p:spPr bwMode="auto">
          <a:xfrm>
            <a:off x="0" y="27752675"/>
            <a:ext cx="42803763" cy="1689100"/>
          </a:xfrm>
          <a:prstGeom prst="rect">
            <a:avLst/>
          </a:prstGeom>
          <a:solidFill>
            <a:srgbClr val="D5E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fr-CA" altLang="en-US" sz="2400"/>
          </a:p>
        </p:txBody>
      </p:sp>
      <p:pic>
        <p:nvPicPr>
          <p:cNvPr id="2051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3" b="3009"/>
          <a:stretch>
            <a:fillRect/>
          </a:stretch>
        </p:blipFill>
        <p:spPr bwMode="auto">
          <a:xfrm>
            <a:off x="31415037" y="22905887"/>
            <a:ext cx="10365107" cy="75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3" b="3009"/>
          <a:stretch>
            <a:fillRect/>
          </a:stretch>
        </p:blipFill>
        <p:spPr bwMode="auto">
          <a:xfrm>
            <a:off x="31373763" y="3616325"/>
            <a:ext cx="10406382" cy="87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3" b="3009"/>
          <a:stretch>
            <a:fillRect/>
          </a:stretch>
        </p:blipFill>
        <p:spPr bwMode="auto">
          <a:xfrm>
            <a:off x="755650" y="3548063"/>
            <a:ext cx="10001250" cy="82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3" b="3009"/>
          <a:stretch>
            <a:fillRect/>
          </a:stretch>
        </p:blipFill>
        <p:spPr bwMode="auto">
          <a:xfrm>
            <a:off x="755650" y="16361742"/>
            <a:ext cx="99710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 Box 13"/>
          <p:cNvSpPr txBox="1">
            <a:spLocks noChangeArrowheads="1"/>
          </p:cNvSpPr>
          <p:nvPr/>
        </p:nvSpPr>
        <p:spPr bwMode="auto">
          <a:xfrm>
            <a:off x="490075" y="28243062"/>
            <a:ext cx="20109154" cy="131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r>
              <a:rPr lang="en-US" altLang="en-US" sz="4000" b="1" baseline="0" dirty="0" smtClean="0">
                <a:solidFill>
                  <a:srgbClr val="336699"/>
                </a:solidFill>
                <a:latin typeface="+mj-lt"/>
              </a:rPr>
              <a:t>Poster by: </a:t>
            </a:r>
            <a:r>
              <a:rPr lang="en-US" altLang="en-US" sz="4000" b="1" baseline="0" dirty="0" smtClean="0">
                <a:solidFill>
                  <a:srgbClr val="336699"/>
                </a:solidFill>
                <a:latin typeface="Eurostile LT Std" charset="0"/>
              </a:rPr>
              <a:t>	</a:t>
            </a:r>
            <a:r>
              <a:rPr lang="en-US" altLang="en-US" sz="4000" b="1" baseline="0" dirty="0" smtClean="0">
                <a:latin typeface="+mn-lt"/>
              </a:rPr>
              <a:t>Valerie </a:t>
            </a:r>
            <a:r>
              <a:rPr lang="en-US" altLang="en-US" sz="4000" b="1" baseline="0" dirty="0" err="1" smtClean="0">
                <a:latin typeface="+mn-lt"/>
              </a:rPr>
              <a:t>Lavigne</a:t>
            </a:r>
            <a:r>
              <a:rPr lang="en-US" altLang="en-US" sz="4000" b="1" baseline="0" dirty="0" smtClean="0">
                <a:latin typeface="+mn-lt"/>
              </a:rPr>
              <a:t>, Marius </a:t>
            </a:r>
            <a:r>
              <a:rPr lang="en-US" altLang="en-US" sz="4000" b="1" baseline="0" dirty="0" err="1" smtClean="0">
                <a:latin typeface="+mn-lt"/>
              </a:rPr>
              <a:t>Panga</a:t>
            </a:r>
            <a:r>
              <a:rPr lang="en-US" altLang="en-US" sz="4000" b="1" baseline="0" dirty="0" smtClean="0">
                <a:latin typeface="+mn-lt"/>
              </a:rPr>
              <a:t>, Jayaram Shivas </a:t>
            </a:r>
            <a:r>
              <a:rPr lang="en-US" altLang="en-US" sz="4000" b="1" baseline="0" dirty="0" err="1" smtClean="0">
                <a:latin typeface="+mn-lt"/>
              </a:rPr>
              <a:t>Vadakumpuram</a:t>
            </a:r>
            <a:endParaRPr lang="en-US" altLang="en-US" sz="4000" i="1" baseline="0" dirty="0" smtClean="0">
              <a:latin typeface="+mn-lt"/>
            </a:endParaRPr>
          </a:p>
          <a:p>
            <a:endParaRPr lang="en-US" altLang="en-US" sz="4000" i="1" baseline="0" dirty="0">
              <a:latin typeface="Calibri" charset="0"/>
            </a:endParaRPr>
          </a:p>
        </p:txBody>
      </p:sp>
      <p:sp>
        <p:nvSpPr>
          <p:cNvPr id="2057" name="Text Box 22"/>
          <p:cNvSpPr txBox="1">
            <a:spLocks noChangeArrowheads="1"/>
          </p:cNvSpPr>
          <p:nvPr/>
        </p:nvSpPr>
        <p:spPr bwMode="auto">
          <a:xfrm>
            <a:off x="731838" y="4673600"/>
            <a:ext cx="9785350" cy="49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3600" baseline="0" dirty="0" smtClean="0">
                <a:latin typeface="+mn-lt"/>
              </a:rPr>
              <a:t>Plain Text Visualization</a:t>
            </a: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3600" baseline="0" dirty="0"/>
              <a:t>Word </a:t>
            </a:r>
            <a:r>
              <a:rPr lang="en-US" altLang="en-US" sz="3600" baseline="0" dirty="0" smtClean="0"/>
              <a:t>Cloud</a:t>
            </a:r>
            <a:endParaRPr lang="en-US" altLang="en-US" sz="36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3600" baseline="0" dirty="0" smtClean="0">
                <a:latin typeface="+mn-lt"/>
              </a:rPr>
              <a:t>Graph Visualization of Documents of Text</a:t>
            </a: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3600" baseline="0" dirty="0" smtClean="0"/>
              <a:t>Context </a:t>
            </a:r>
            <a:r>
              <a:rPr lang="en-US" altLang="en-US" sz="3600" baseline="0" dirty="0"/>
              <a:t>Sensitive </a:t>
            </a:r>
            <a:r>
              <a:rPr lang="en-US" altLang="en-US" sz="3600" baseline="0" dirty="0" smtClean="0"/>
              <a:t>Narratives</a:t>
            </a:r>
            <a:endParaRPr lang="en-US" altLang="en-US" sz="36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3600" baseline="0" dirty="0" smtClean="0">
                <a:latin typeface="+mn-lt"/>
              </a:rPr>
              <a:t>Split Bubbles</a:t>
            </a: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endParaRPr lang="en-US" altLang="en-US" sz="3600" baseline="0" dirty="0">
              <a:latin typeface="+mn-lt"/>
            </a:endParaRPr>
          </a:p>
        </p:txBody>
      </p:sp>
      <p:sp>
        <p:nvSpPr>
          <p:cNvPr id="2063" name="Text Box 26"/>
          <p:cNvSpPr txBox="1">
            <a:spLocks noChangeArrowheads="1"/>
          </p:cNvSpPr>
          <p:nvPr/>
        </p:nvSpPr>
        <p:spPr bwMode="auto">
          <a:xfrm>
            <a:off x="1017588" y="3616325"/>
            <a:ext cx="845185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Common Visualization Techniques</a:t>
            </a:r>
            <a:endParaRPr lang="en-US" altLang="en-US" sz="3400" spc="3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7" name="Text Box 26"/>
          <p:cNvSpPr txBox="1">
            <a:spLocks noChangeArrowheads="1"/>
          </p:cNvSpPr>
          <p:nvPr/>
        </p:nvSpPr>
        <p:spPr bwMode="auto">
          <a:xfrm>
            <a:off x="31653163" y="3711576"/>
            <a:ext cx="8453437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996" tIns="43498" rIns="86996" bIns="4349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Split Bubbles</a:t>
            </a:r>
            <a:endParaRPr lang="en-US" altLang="en-US" sz="3400" cap="all" baseline="0" dirty="0">
              <a:latin typeface="+mj-lt"/>
              <a:ea typeface="ＭＳ Ｐゴシック" pitchFamily="1" charset="-128"/>
            </a:endParaRPr>
          </a:p>
        </p:txBody>
      </p:sp>
      <p:sp>
        <p:nvSpPr>
          <p:cNvPr id="2067" name="Text Box 26"/>
          <p:cNvSpPr txBox="1">
            <a:spLocks noChangeArrowheads="1"/>
          </p:cNvSpPr>
          <p:nvPr/>
        </p:nvSpPr>
        <p:spPr bwMode="auto">
          <a:xfrm>
            <a:off x="966788" y="16433750"/>
            <a:ext cx="845185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A Simple Word Cloud</a:t>
            </a:r>
            <a:endParaRPr lang="en-US" altLang="en-US" sz="34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68" name="Text Box 26"/>
          <p:cNvSpPr txBox="1">
            <a:spLocks noChangeArrowheads="1"/>
          </p:cNvSpPr>
          <p:nvPr/>
        </p:nvSpPr>
        <p:spPr bwMode="auto">
          <a:xfrm>
            <a:off x="31699200" y="22974150"/>
            <a:ext cx="8451850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References</a:t>
            </a:r>
            <a:endParaRPr lang="en-US" altLang="en-US" sz="3400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05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0988" y="16361742"/>
            <a:ext cx="1874996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6" name="Text Box 26"/>
          <p:cNvSpPr txBox="1">
            <a:spLocks noChangeArrowheads="1"/>
          </p:cNvSpPr>
          <p:nvPr/>
        </p:nvSpPr>
        <p:spPr bwMode="auto">
          <a:xfrm>
            <a:off x="12022138" y="16470635"/>
            <a:ext cx="1560353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Context Sensitive Narratives</a:t>
            </a:r>
            <a:endParaRPr lang="en-US" altLang="en-US" sz="3400" spc="300" baseline="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09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813" y="-6350"/>
            <a:ext cx="309689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0" name="Text Box 12"/>
          <p:cNvSpPr txBox="1">
            <a:spLocks noChangeArrowheads="1"/>
          </p:cNvSpPr>
          <p:nvPr/>
        </p:nvSpPr>
        <p:spPr bwMode="auto">
          <a:xfrm>
            <a:off x="663577" y="1622687"/>
            <a:ext cx="30911800" cy="98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lnSpc>
                <a:spcPts val="6950"/>
              </a:lnSpc>
              <a:spcBef>
                <a:spcPct val="50000"/>
              </a:spcBef>
            </a:pPr>
            <a:r>
              <a:rPr lang="en-US" altLang="en-US" sz="7200" b="1" baseline="0" dirty="0" smtClean="0">
                <a:solidFill>
                  <a:srgbClr val="002060"/>
                </a:solidFill>
                <a:latin typeface="+mj-lt"/>
              </a:rPr>
              <a:t>Text Visualizations : Various Ways To Visualize Text</a:t>
            </a:r>
            <a:endParaRPr lang="en-US" altLang="en-US" sz="7200" b="1" baseline="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2111" name="Picture 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315" y="29691532"/>
            <a:ext cx="3096895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5488" y="3579020"/>
            <a:ext cx="18749962" cy="79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5" name="Text Box 26"/>
          <p:cNvSpPr txBox="1">
            <a:spLocks noChangeArrowheads="1"/>
          </p:cNvSpPr>
          <p:nvPr/>
        </p:nvSpPr>
        <p:spPr bwMode="auto">
          <a:xfrm>
            <a:off x="12145792" y="3651250"/>
            <a:ext cx="8453437" cy="139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>
                <a:solidFill>
                  <a:schemeClr val="bg1"/>
                </a:solidFill>
                <a:latin typeface="+mj-lt"/>
              </a:rPr>
              <a:t>Graph Visualization of Documents</a:t>
            </a:r>
          </a:p>
          <a:p>
            <a:pPr>
              <a:spcBef>
                <a:spcPct val="50000"/>
              </a:spcBef>
            </a:pPr>
            <a:endParaRPr lang="en-US" altLang="en-US" sz="3400" baseline="0" dirty="0">
              <a:solidFill>
                <a:schemeClr val="bg1"/>
              </a:solidFill>
              <a:latin typeface="Eurostile LT Std Ext Tw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817" y="4603985"/>
            <a:ext cx="9593950" cy="11325709"/>
          </a:xfrm>
          <a:prstGeom prst="rect">
            <a:avLst/>
          </a:prstGeom>
        </p:spPr>
      </p:pic>
      <p:sp>
        <p:nvSpPr>
          <p:cNvPr id="33" name="Text Box 22"/>
          <p:cNvSpPr txBox="1">
            <a:spLocks noChangeArrowheads="1"/>
          </p:cNvSpPr>
          <p:nvPr/>
        </p:nvSpPr>
        <p:spPr bwMode="auto">
          <a:xfrm>
            <a:off x="21582392" y="4912470"/>
            <a:ext cx="9016783" cy="1058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3600" baseline="0" dirty="0">
                <a:latin typeface="+mn-lt"/>
              </a:rPr>
              <a:t>	</a:t>
            </a:r>
            <a:r>
              <a:rPr lang="en-US" altLang="en-US" sz="4000" baseline="0" dirty="0" smtClean="0">
                <a:latin typeface="+mn-lt"/>
              </a:rPr>
              <a:t>In this kind of visualization every document is represented as a node in a force directed graph. Documents which are ”similar” in context are drawn together and the ones that are not are further apart.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4000" baseline="0" dirty="0">
                <a:latin typeface="+mn-lt"/>
              </a:rPr>
              <a:t>	</a:t>
            </a:r>
            <a:r>
              <a:rPr lang="en-US" altLang="en-US" sz="4000" baseline="0" dirty="0" smtClean="0">
                <a:latin typeface="+mn-lt"/>
              </a:rPr>
              <a:t>Important words across a cluster of nodes can then be shown on represent what that cluster is representing.</a:t>
            </a:r>
            <a:endParaRPr lang="en-US" altLang="en-US" sz="4000" baseline="0" dirty="0">
              <a:latin typeface="+mn-lt"/>
            </a:endParaRP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4000" baseline="0" dirty="0" smtClean="0">
                <a:latin typeface="+mn-lt"/>
              </a:rPr>
              <a:t>	Graph visualizations of text documents of large amount of data can cause slowness in rendering visualization in the browser and could be a good option to use server side rendering.</a:t>
            </a:r>
            <a:endParaRPr lang="en-US" altLang="en-US" sz="4000" baseline="0" dirty="0">
              <a:latin typeface="+mn-lt"/>
            </a:endParaRPr>
          </a:p>
        </p:txBody>
      </p:sp>
      <p:pic>
        <p:nvPicPr>
          <p:cNvPr id="34" name="Picture 33" descr="C:\Users\vlavigne\workspace\CS171\Project\Inspiration\SplitBubbles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0993" y="4673599"/>
            <a:ext cx="10369152" cy="1255948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 Box 22"/>
          <p:cNvSpPr txBox="1">
            <a:spLocks noChangeArrowheads="1"/>
          </p:cNvSpPr>
          <p:nvPr/>
        </p:nvSpPr>
        <p:spPr bwMode="auto">
          <a:xfrm>
            <a:off x="30906937" y="17801902"/>
            <a:ext cx="10873208" cy="439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CA" sz="3600" dirty="0">
                <a:latin typeface="+mn-lt"/>
              </a:rPr>
              <a:t>	</a:t>
            </a:r>
            <a:r>
              <a:rPr lang="en-CA" sz="4000" baseline="0" dirty="0" smtClean="0">
                <a:latin typeface="+mn-lt"/>
              </a:rPr>
              <a:t>This visualization displays the result of a word frequency analysis of political speeches. The </a:t>
            </a:r>
            <a:r>
              <a:rPr lang="en-CA" sz="4000" baseline="0" dirty="0">
                <a:latin typeface="+mn-lt"/>
              </a:rPr>
              <a:t>bubble size is proportional to the word frequency and the color filling is split between red for mentions by Republicans and blue for mentions by Democrats.</a:t>
            </a:r>
            <a:r>
              <a:rPr lang="en-US" sz="4000" baseline="0" dirty="0">
                <a:latin typeface="+mn-lt"/>
              </a:rPr>
              <a:t> </a:t>
            </a:r>
            <a:endParaRPr lang="en-US" altLang="en-US" sz="4000" baseline="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301" y="17441862"/>
            <a:ext cx="10464437" cy="6363297"/>
          </a:xfrm>
          <a:prstGeom prst="rect">
            <a:avLst/>
          </a:prstGeom>
        </p:spPr>
      </p:pic>
      <p:sp>
        <p:nvSpPr>
          <p:cNvPr id="37" name="Text Box 22"/>
          <p:cNvSpPr txBox="1">
            <a:spLocks noChangeArrowheads="1"/>
          </p:cNvSpPr>
          <p:nvPr/>
        </p:nvSpPr>
        <p:spPr bwMode="auto">
          <a:xfrm>
            <a:off x="74838" y="24054916"/>
            <a:ext cx="10651900" cy="349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CA" sz="3600" dirty="0">
                <a:latin typeface="+mn-lt"/>
              </a:rPr>
              <a:t>	</a:t>
            </a:r>
            <a:r>
              <a:rPr lang="en-US" sz="4000" baseline="0" dirty="0" smtClean="0">
                <a:latin typeface="+mn-lt"/>
              </a:rPr>
              <a:t>A word could is an easy way to quickly visualize text. 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4000" baseline="0" dirty="0">
                <a:latin typeface="+mn-lt"/>
              </a:rPr>
              <a:t>	</a:t>
            </a:r>
            <a:r>
              <a:rPr lang="en-US" altLang="en-US" sz="4000" baseline="0" dirty="0" smtClean="0">
                <a:latin typeface="+mn-lt"/>
              </a:rPr>
              <a:t>The size of the word can be used to represent a quantitative value and the color a nominal value.</a:t>
            </a:r>
            <a:endParaRPr lang="en-US" altLang="en-US" sz="4000" baseline="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0550" y="17363497"/>
            <a:ext cx="9614104" cy="7567197"/>
          </a:xfrm>
          <a:prstGeom prst="rect">
            <a:avLst/>
          </a:prstGeom>
        </p:spPr>
      </p:pic>
      <p:sp>
        <p:nvSpPr>
          <p:cNvPr id="28" name="Text Box 22"/>
          <p:cNvSpPr txBox="1">
            <a:spLocks noChangeArrowheads="1"/>
          </p:cNvSpPr>
          <p:nvPr/>
        </p:nvSpPr>
        <p:spPr bwMode="auto">
          <a:xfrm>
            <a:off x="22178498" y="17557400"/>
            <a:ext cx="8282451" cy="8090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r>
              <a:rPr lang="en-US" sz="4000" baseline="0" dirty="0" smtClean="0">
                <a:latin typeface="+mn-lt"/>
              </a:rPr>
              <a:t>Having </a:t>
            </a:r>
            <a:r>
              <a:rPr lang="en-US" sz="4000" baseline="0" dirty="0">
                <a:latin typeface="+mn-lt"/>
              </a:rPr>
              <a:t>context sensitive text that changes based on what the reader is looking is a very powerful </a:t>
            </a:r>
            <a:r>
              <a:rPr lang="en-US" sz="4000" baseline="0" dirty="0" smtClean="0">
                <a:latin typeface="+mn-lt"/>
              </a:rPr>
              <a:t>technique.</a:t>
            </a:r>
          </a:p>
          <a:p>
            <a:endParaRPr lang="en-US" sz="4000" baseline="0" dirty="0">
              <a:latin typeface="+mn-lt"/>
            </a:endParaRPr>
          </a:p>
          <a:p>
            <a:r>
              <a:rPr lang="en-US" sz="4000" baseline="0" dirty="0" smtClean="0">
                <a:latin typeface="+mn-lt"/>
              </a:rPr>
              <a:t>This allows </a:t>
            </a:r>
            <a:r>
              <a:rPr lang="en-US" sz="4000" baseline="0" dirty="0">
                <a:latin typeface="+mn-lt"/>
              </a:rPr>
              <a:t>the report designer to highlight key elements and correlations that could </a:t>
            </a:r>
          </a:p>
          <a:p>
            <a:r>
              <a:rPr lang="en-US" sz="4000" baseline="0" dirty="0">
                <a:latin typeface="+mn-lt"/>
              </a:rPr>
              <a:t>otherwise escape the reader while at the same time offer additional content that is specific to the focused area of the </a:t>
            </a:r>
            <a:r>
              <a:rPr lang="en-US" sz="4000" baseline="0" dirty="0" smtClean="0">
                <a:latin typeface="+mn-lt"/>
              </a:rPr>
              <a:t>visualization.	</a:t>
            </a:r>
            <a:endParaRPr lang="en-US" sz="4000" baseline="0" dirty="0">
              <a:latin typeface="+mn-lt"/>
            </a:endParaRPr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1218949" y="25372453"/>
            <a:ext cx="19242000" cy="1934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indent="-457200" eaLnBrk="1" fontAlgn="auto" hangingPunct="1">
              <a:spcBef>
                <a:spcPts val="1138"/>
              </a:spcBef>
              <a:spcAft>
                <a:spcPct val="30000"/>
              </a:spcAft>
              <a:defRPr/>
            </a:pPr>
            <a:r>
              <a:rPr lang="en-CA" sz="4000" baseline="0" dirty="0">
                <a:latin typeface="+mn-lt"/>
              </a:rPr>
              <a:t>	An additional benefit of this visualization is that its conversational, reader </a:t>
            </a:r>
            <a:r>
              <a:rPr lang="en-CA" sz="4000" baseline="0" dirty="0" smtClean="0">
                <a:latin typeface="+mn-lt"/>
              </a:rPr>
              <a:t>friendly form </a:t>
            </a:r>
            <a:r>
              <a:rPr lang="en-CA" sz="4000" baseline="0" dirty="0">
                <a:latin typeface="+mn-lt"/>
              </a:rPr>
              <a:t>of providing insight can help new users potentially unfamiliar with this </a:t>
            </a:r>
            <a:r>
              <a:rPr lang="en-CA" sz="4000" baseline="0" dirty="0" smtClean="0">
                <a:latin typeface="+mn-lt"/>
              </a:rPr>
              <a:t>type of </a:t>
            </a:r>
            <a:r>
              <a:rPr lang="en-CA" sz="4000" baseline="0" dirty="0">
                <a:latin typeface="+mn-lt"/>
              </a:rPr>
              <a:t>visualization.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76583" y="10817126"/>
            <a:ext cx="12285666" cy="1675318"/>
          </a:xfrm>
          <a:prstGeom prst="rect">
            <a:avLst/>
          </a:prstGeom>
        </p:spPr>
      </p:pic>
      <p:pic>
        <p:nvPicPr>
          <p:cNvPr id="32" name="Picture 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3" b="3009"/>
          <a:stretch>
            <a:fillRect/>
          </a:stretch>
        </p:blipFill>
        <p:spPr bwMode="auto">
          <a:xfrm>
            <a:off x="663577" y="9448974"/>
            <a:ext cx="9971088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874715" y="9520982"/>
            <a:ext cx="845185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400" spc="300" baseline="0" dirty="0" smtClean="0">
                <a:solidFill>
                  <a:schemeClr val="bg1"/>
                </a:solidFill>
                <a:latin typeface="+mj-lt"/>
              </a:rPr>
              <a:t>Plain Text Visualization</a:t>
            </a:r>
            <a:endParaRPr lang="en-US" altLang="en-US" sz="3400" baseline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 Box 22"/>
          <p:cNvSpPr txBox="1">
            <a:spLocks noChangeArrowheads="1"/>
          </p:cNvSpPr>
          <p:nvPr/>
        </p:nvSpPr>
        <p:spPr bwMode="auto">
          <a:xfrm>
            <a:off x="222839" y="12870401"/>
            <a:ext cx="10651900" cy="287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CA" sz="3600" dirty="0">
                <a:latin typeface="+mn-lt"/>
              </a:rPr>
              <a:t>	</a:t>
            </a:r>
            <a:r>
              <a:rPr lang="en-US" sz="4000" baseline="0" dirty="0" smtClean="0">
                <a:latin typeface="+mn-lt"/>
              </a:rPr>
              <a:t>Displaying numbers as large text is a powerful way to get a readers attention.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1138"/>
              </a:spcBef>
              <a:spcAft>
                <a:spcPct val="300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altLang="en-US" sz="4000" baseline="0" dirty="0" smtClean="0">
                <a:latin typeface="+mn-lt"/>
              </a:rPr>
              <a:t>	Adding color to these text can give the user a sentiment value.</a:t>
            </a:r>
            <a:endParaRPr lang="en-US" altLang="en-US" sz="4000" baseline="0" dirty="0">
              <a:latin typeface="+mn-lt"/>
            </a:endParaRPr>
          </a:p>
        </p:txBody>
      </p:sp>
      <p:sp>
        <p:nvSpPr>
          <p:cNvPr id="39" name="Text Box 22"/>
          <p:cNvSpPr txBox="1">
            <a:spLocks noChangeArrowheads="1"/>
          </p:cNvSpPr>
          <p:nvPr/>
        </p:nvSpPr>
        <p:spPr bwMode="auto">
          <a:xfrm>
            <a:off x="31518942" y="24076268"/>
            <a:ext cx="10261201" cy="344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2800" baseline="0" dirty="0" smtClean="0">
                <a:hlinkClick r:id="rId9"/>
              </a:rPr>
              <a:t>Word Cloud</a:t>
            </a:r>
            <a:endParaRPr lang="en-US" altLang="en-US" sz="28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2800" baseline="0" dirty="0" smtClean="0">
                <a:latin typeface="+mn-lt"/>
                <a:hlinkClick r:id="rId10"/>
              </a:rPr>
              <a:t>Graph Visualization of Documents of Text</a:t>
            </a:r>
            <a:endParaRPr lang="en-US" altLang="en-US" sz="28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2800" baseline="0" dirty="0" smtClean="0">
                <a:hlinkClick r:id="rId11"/>
              </a:rPr>
              <a:t>Context </a:t>
            </a:r>
            <a:r>
              <a:rPr lang="en-US" altLang="en-US" sz="2800" baseline="0" dirty="0">
                <a:hlinkClick r:id="rId11"/>
              </a:rPr>
              <a:t>Sensitive </a:t>
            </a:r>
            <a:r>
              <a:rPr lang="en-US" altLang="en-US" sz="2800" baseline="0" dirty="0" smtClean="0">
                <a:hlinkClick r:id="rId11"/>
              </a:rPr>
              <a:t>Narratives</a:t>
            </a:r>
            <a:endParaRPr lang="en-US" altLang="en-US" sz="28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r>
              <a:rPr lang="en-US" altLang="en-US" sz="2800" baseline="0" dirty="0" smtClean="0">
                <a:latin typeface="+mn-lt"/>
                <a:hlinkClick r:id="rId12"/>
              </a:rPr>
              <a:t>Split Bubbles</a:t>
            </a:r>
            <a:endParaRPr lang="en-US" altLang="en-US" sz="2800" baseline="0" dirty="0" smtClean="0">
              <a:latin typeface="+mn-lt"/>
            </a:endParaRPr>
          </a:p>
          <a:p>
            <a:pPr marL="457200" indent="-457200">
              <a:spcBef>
                <a:spcPts val="1138"/>
              </a:spcBef>
              <a:spcAft>
                <a:spcPct val="30000"/>
              </a:spcAft>
              <a:buFont typeface="Arial" charset="0"/>
              <a:buChar char="•"/>
            </a:pPr>
            <a:endParaRPr lang="en-US" altLang="en-US" sz="3600" baseline="0" dirty="0">
              <a:latin typeface="+mn-lt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auto">
          <a:xfrm>
            <a:off x="35845154" y="28301357"/>
            <a:ext cx="9430941" cy="1318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996" tIns="43498" rIns="86996" bIns="43498">
            <a:spAutoFit/>
          </a:bodyPr>
          <a:lstStyle>
            <a:lvl1pPr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1pPr>
            <a:lvl2pPr marL="742950" indent="-28575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2pPr>
            <a:lvl3pPr marL="11430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3pPr>
            <a:lvl4pPr marL="16002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4pPr>
            <a:lvl5pPr marL="2057400" indent="-228600"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300" baseline="-25000">
                <a:solidFill>
                  <a:schemeClr val="tx1"/>
                </a:solidFill>
                <a:latin typeface="News Gothic MT" charset="0"/>
                <a:ea typeface="ＭＳ Ｐゴシック" charset="-128"/>
              </a:defRPr>
            </a:lvl9pPr>
          </a:lstStyle>
          <a:p>
            <a:r>
              <a:rPr lang="en-US" altLang="en-US" sz="4000" b="1" baseline="0" dirty="0" smtClean="0">
                <a:solidFill>
                  <a:srgbClr val="336699"/>
                </a:solidFill>
                <a:latin typeface="+mj-lt"/>
              </a:rPr>
              <a:t>Online Studio 3 Group 3</a:t>
            </a:r>
            <a:endParaRPr lang="en-US" altLang="en-US" sz="4000" i="1" baseline="0" dirty="0" smtClean="0">
              <a:latin typeface="+mj-lt"/>
            </a:endParaRPr>
          </a:p>
          <a:p>
            <a:endParaRPr lang="en-US" altLang="en-US" sz="4000" i="1" baseline="0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News Gothic MT" pitchFamily="1" charset="0"/>
            <a:ea typeface="ＭＳ Ｐゴシック" pitchFamily="1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News Gothic MT" pitchFamily="1" charset="0"/>
            <a:ea typeface="ＭＳ Ｐゴシック" pitchFamily="1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C68180-AC0F-4D41-8F73-BEC1554848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B4B064-11CB-4DFC-8D14-9745FD965E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8981</TotalTime>
  <Words>120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Eurostile LT Std</vt:lpstr>
      <vt:lpstr>Eurostile LT Std Ext Two</vt:lpstr>
      <vt:lpstr>ＭＳ Ｐゴシック</vt:lpstr>
      <vt:lpstr>News Gothic MT</vt:lpstr>
      <vt:lpstr>Arial</vt:lpstr>
      <vt:lpstr>Blank Presentation</vt:lpstr>
      <vt:lpstr>PowerPoint Presentation</vt:lpstr>
    </vt:vector>
  </TitlesOfParts>
  <Company>CRC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Dana</dc:creator>
  <cp:lastModifiedBy>Shivas Jayaram</cp:lastModifiedBy>
  <cp:revision>217</cp:revision>
  <cp:lastPrinted>2016-04-01T23:35:19Z</cp:lastPrinted>
  <dcterms:created xsi:type="dcterms:W3CDTF">2006-06-12T15:26:53Z</dcterms:created>
  <dcterms:modified xsi:type="dcterms:W3CDTF">2016-04-01T23:39:13Z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000800bc0b0000000000010243100207f6000400038000</vt:lpwstr>
  </property>
</Properties>
</file>